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1" r:id="rId2"/>
    <p:sldId id="262" r:id="rId3"/>
    <p:sldId id="264" r:id="rId4"/>
    <p:sldId id="257" r:id="rId5"/>
    <p:sldId id="258" r:id="rId6"/>
    <p:sldId id="259" r:id="rId7"/>
    <p:sldId id="266" r:id="rId8"/>
    <p:sldId id="267" r:id="rId9"/>
    <p:sldId id="268" r:id="rId10"/>
    <p:sldId id="269" r:id="rId11"/>
    <p:sldId id="270" r:id="rId12"/>
    <p:sldId id="271" r:id="rId13"/>
    <p:sldId id="272" r:id="rId14"/>
    <p:sldId id="273" r:id="rId15"/>
    <p:sldId id="260"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66"/>
    <a:srgbClr val="CC0000"/>
    <a:srgbClr val="99003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47" d="100"/>
          <a:sy n="47" d="100"/>
        </p:scale>
        <p:origin x="-102" y="-54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087997C-2E16-4C74-AA7A-21B76401F2F9}" type="datetimeFigureOut">
              <a:rPr lang="en-US" smtClean="0"/>
              <a:pPr/>
              <a:t>4/9/2012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34ABC5-C6F0-429C-83CA-F5CDA2C80E34}"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87997C-2E16-4C74-AA7A-21B76401F2F9}" type="datetimeFigureOut">
              <a:rPr lang="en-US" smtClean="0"/>
              <a:pPr/>
              <a:t>4/9/2012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34ABC5-C6F0-429C-83CA-F5CDA2C80E3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87997C-2E16-4C74-AA7A-21B76401F2F9}" type="datetimeFigureOut">
              <a:rPr lang="en-US" smtClean="0"/>
              <a:pPr/>
              <a:t>4/9/2012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34ABC5-C6F0-429C-83CA-F5CDA2C80E3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87997C-2E16-4C74-AA7A-21B76401F2F9}" type="datetimeFigureOut">
              <a:rPr lang="en-US" smtClean="0"/>
              <a:pPr/>
              <a:t>4/9/2012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34ABC5-C6F0-429C-83CA-F5CDA2C80E3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087997C-2E16-4C74-AA7A-21B76401F2F9}" type="datetimeFigureOut">
              <a:rPr lang="en-US" smtClean="0"/>
              <a:pPr/>
              <a:t>4/9/2012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34ABC5-C6F0-429C-83CA-F5CDA2C80E34}"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087997C-2E16-4C74-AA7A-21B76401F2F9}" type="datetimeFigureOut">
              <a:rPr lang="en-US" smtClean="0"/>
              <a:pPr/>
              <a:t>4/9/2012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34ABC5-C6F0-429C-83CA-F5CDA2C80E3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087997C-2E16-4C74-AA7A-21B76401F2F9}" type="datetimeFigureOut">
              <a:rPr lang="en-US" smtClean="0"/>
              <a:pPr/>
              <a:t>4/9/2012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634ABC5-C6F0-429C-83CA-F5CDA2C80E3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087997C-2E16-4C74-AA7A-21B76401F2F9}" type="datetimeFigureOut">
              <a:rPr lang="en-US" smtClean="0"/>
              <a:pPr/>
              <a:t>4/9/2012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634ABC5-C6F0-429C-83CA-F5CDA2C80E3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087997C-2E16-4C74-AA7A-21B76401F2F9}" type="datetimeFigureOut">
              <a:rPr lang="en-US" smtClean="0"/>
              <a:pPr/>
              <a:t>4/9/2012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634ABC5-C6F0-429C-83CA-F5CDA2C80E3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087997C-2E16-4C74-AA7A-21B76401F2F9}" type="datetimeFigureOut">
              <a:rPr lang="en-US" smtClean="0"/>
              <a:pPr/>
              <a:t>4/9/2012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34ABC5-C6F0-429C-83CA-F5CDA2C80E3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087997C-2E16-4C74-AA7A-21B76401F2F9}" type="datetimeFigureOut">
              <a:rPr lang="en-US" smtClean="0"/>
              <a:pPr/>
              <a:t>4/9/2012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34ABC5-C6F0-429C-83CA-F5CDA2C80E34}"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87997C-2E16-4C74-AA7A-21B76401F2F9}" type="datetimeFigureOut">
              <a:rPr lang="en-US" smtClean="0"/>
              <a:pPr/>
              <a:t>4/9/2012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634ABC5-C6F0-429C-83CA-F5CDA2C80E3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F200"/>
            </a:gs>
            <a:gs pos="45000">
              <a:srgbClr val="FF7A00"/>
            </a:gs>
            <a:gs pos="70000">
              <a:srgbClr val="FF0300"/>
            </a:gs>
            <a:gs pos="100000">
              <a:srgbClr val="4D0808"/>
            </a:gs>
          </a:gsLst>
          <a:path path="circle">
            <a:fillToRect l="50000" t="50000" r="50000" b="50000"/>
          </a:path>
          <a:tileRect/>
        </a:gradFill>
        <a:effectLst/>
      </p:bgPr>
    </p:bg>
    <p:spTree>
      <p:nvGrpSpPr>
        <p:cNvPr id="1" name=""/>
        <p:cNvGrpSpPr/>
        <p:nvPr/>
      </p:nvGrpSpPr>
      <p:grpSpPr>
        <a:xfrm>
          <a:off x="0" y="0"/>
          <a:ext cx="0" cy="0"/>
          <a:chOff x="0" y="0"/>
          <a:chExt cx="0" cy="0"/>
        </a:xfrm>
      </p:grpSpPr>
      <p:pic>
        <p:nvPicPr>
          <p:cNvPr id="3" name="Picture 4" descr="juggler"/>
          <p:cNvPicPr>
            <a:picLocks noChangeAspect="1" noChangeArrowheads="1"/>
          </p:cNvPicPr>
          <p:nvPr/>
        </p:nvPicPr>
        <p:blipFill>
          <a:blip r:embed="rId2"/>
          <a:srcRect/>
          <a:stretch>
            <a:fillRect/>
          </a:stretch>
        </p:blipFill>
        <p:spPr bwMode="auto">
          <a:xfrm>
            <a:off x="3143240" y="214290"/>
            <a:ext cx="2663478" cy="5165744"/>
          </a:xfrm>
          <a:prstGeom prst="rect">
            <a:avLst/>
          </a:prstGeom>
          <a:noFill/>
        </p:spPr>
      </p:pic>
      <p:sp>
        <p:nvSpPr>
          <p:cNvPr id="4" name="Rectangle 3"/>
          <p:cNvSpPr/>
          <p:nvPr/>
        </p:nvSpPr>
        <p:spPr>
          <a:xfrm>
            <a:off x="642910" y="5715016"/>
            <a:ext cx="7665881" cy="923330"/>
          </a:xfrm>
          <a:prstGeom prst="rect">
            <a:avLst/>
          </a:prstGeom>
          <a:noFill/>
        </p:spPr>
        <p:txBody>
          <a:bodyPr wrap="none" lIns="91440" tIns="45720" rIns="91440" bIns="45720">
            <a:spAutoFit/>
          </a:bodyPr>
          <a:lstStyle/>
          <a:p>
            <a:pPr algn="ctr"/>
            <a:r>
              <a:rPr lang="en-US" sz="5400" b="1" spc="300" dirty="0" smtClean="0">
                <a:ln w="11430" cmpd="sng">
                  <a:solidFill>
                    <a:schemeClr val="bg1">
                      <a:lumMod val="95000"/>
                    </a:schemeClr>
                  </a:solidFill>
                  <a:prstDash val="solid"/>
                  <a:miter lim="800000"/>
                </a:ln>
                <a:solidFill>
                  <a:sysClr val="windowText" lastClr="000000"/>
                </a:solidFill>
                <a:effectLst>
                  <a:glow rad="45500">
                    <a:schemeClr val="accent1">
                      <a:satMod val="220000"/>
                      <a:alpha val="35000"/>
                    </a:schemeClr>
                  </a:glow>
                </a:effectLst>
                <a:latin typeface="Castellar" pitchFamily="18" charset="0"/>
              </a:rPr>
              <a:t>The Middle Ages</a:t>
            </a:r>
            <a:endParaRPr lang="en-US" sz="5400" b="1" spc="300" dirty="0">
              <a:ln w="11430" cmpd="sng">
                <a:solidFill>
                  <a:schemeClr val="bg1">
                    <a:lumMod val="95000"/>
                  </a:schemeClr>
                </a:solidFill>
                <a:prstDash val="solid"/>
                <a:miter lim="800000"/>
              </a:ln>
              <a:solidFill>
                <a:sysClr val="windowText" lastClr="000000"/>
              </a:solidFill>
              <a:effectLst>
                <a:glow rad="45500">
                  <a:schemeClr val="accent1">
                    <a:satMod val="220000"/>
                    <a:alpha val="35000"/>
                  </a:schemeClr>
                </a:glow>
              </a:effectLst>
              <a:latin typeface="Castellar"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7170" name="Picture 2"/>
          <p:cNvPicPr>
            <a:picLocks noGrp="1" noChangeAspect="1" noChangeArrowheads="1"/>
          </p:cNvPicPr>
          <p:nvPr>
            <p:ph idx="1"/>
          </p:nvPr>
        </p:nvPicPr>
        <p:blipFill>
          <a:blip r:embed="rId3"/>
          <a:srcRect/>
          <a:stretch>
            <a:fillRect/>
          </a:stretch>
        </p:blipFill>
        <p:spPr bwMode="auto">
          <a:xfrm>
            <a:off x="285720" y="1142984"/>
            <a:ext cx="4025178" cy="4525963"/>
          </a:xfrm>
          <a:prstGeom prst="rect">
            <a:avLst/>
          </a:prstGeom>
          <a:noFill/>
          <a:ln w="9525">
            <a:noFill/>
            <a:miter lim="800000"/>
            <a:headEnd/>
            <a:tailEnd/>
          </a:ln>
          <a:effectLst/>
        </p:spPr>
      </p:pic>
      <p:pic>
        <p:nvPicPr>
          <p:cNvPr id="7171" name="Picture 3"/>
          <p:cNvPicPr>
            <a:picLocks noChangeAspect="1" noChangeArrowheads="1"/>
          </p:cNvPicPr>
          <p:nvPr/>
        </p:nvPicPr>
        <p:blipFill>
          <a:blip r:embed="rId4"/>
          <a:srcRect/>
          <a:stretch>
            <a:fillRect/>
          </a:stretch>
        </p:blipFill>
        <p:spPr bwMode="auto">
          <a:xfrm>
            <a:off x="4572000" y="285729"/>
            <a:ext cx="4174464" cy="2786082"/>
          </a:xfrm>
          <a:prstGeom prst="rect">
            <a:avLst/>
          </a:prstGeom>
          <a:noFill/>
          <a:ln w="9525">
            <a:noFill/>
            <a:miter lim="800000"/>
            <a:headEnd/>
            <a:tailEnd/>
          </a:ln>
          <a:effectLst/>
        </p:spPr>
      </p:pic>
      <p:pic>
        <p:nvPicPr>
          <p:cNvPr id="7172" name="Picture 4"/>
          <p:cNvPicPr>
            <a:picLocks noChangeAspect="1" noChangeArrowheads="1"/>
          </p:cNvPicPr>
          <p:nvPr/>
        </p:nvPicPr>
        <p:blipFill>
          <a:blip r:embed="rId5"/>
          <a:srcRect/>
          <a:stretch>
            <a:fillRect/>
          </a:stretch>
        </p:blipFill>
        <p:spPr bwMode="auto">
          <a:xfrm>
            <a:off x="4643438" y="3429000"/>
            <a:ext cx="4071936" cy="315801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rgbClr val="000000"/>
            </a:gs>
            <a:gs pos="20000">
              <a:srgbClr val="000040"/>
            </a:gs>
            <a:gs pos="50000">
              <a:srgbClr val="400040"/>
            </a:gs>
            <a:gs pos="75000">
              <a:srgbClr val="8F0040"/>
            </a:gs>
            <a:gs pos="89999">
              <a:srgbClr val="F27300"/>
            </a:gs>
            <a:gs pos="100000">
              <a:srgbClr val="FFBF00"/>
            </a:gs>
          </a:gsLst>
          <a:lin ang="2700000" scaled="0"/>
        </a:gradFill>
        <a:effectLst/>
      </p:bgPr>
    </p:bg>
    <p:spTree>
      <p:nvGrpSpPr>
        <p:cNvPr id="1" name=""/>
        <p:cNvGrpSpPr/>
        <p:nvPr/>
      </p:nvGrpSpPr>
      <p:grpSpPr>
        <a:xfrm>
          <a:off x="0" y="0"/>
          <a:ext cx="0" cy="0"/>
          <a:chOff x="0" y="0"/>
          <a:chExt cx="0" cy="0"/>
        </a:xfrm>
      </p:grpSpPr>
      <p:pic>
        <p:nvPicPr>
          <p:cNvPr id="8194" name="Picture 2"/>
          <p:cNvPicPr>
            <a:picLocks noGrp="1" noChangeAspect="1" noChangeArrowheads="1"/>
          </p:cNvPicPr>
          <p:nvPr>
            <p:ph idx="1"/>
          </p:nvPr>
        </p:nvPicPr>
        <p:blipFill>
          <a:blip r:embed="rId2"/>
          <a:srcRect/>
          <a:stretch>
            <a:fillRect/>
          </a:stretch>
        </p:blipFill>
        <p:spPr bwMode="auto">
          <a:xfrm>
            <a:off x="5970537" y="0"/>
            <a:ext cx="3173463" cy="4525963"/>
          </a:xfrm>
          <a:prstGeom prst="rect">
            <a:avLst/>
          </a:prstGeom>
          <a:noFill/>
          <a:ln w="9525">
            <a:noFill/>
            <a:miter lim="800000"/>
            <a:headEnd/>
            <a:tailEnd/>
          </a:ln>
          <a:effectLst/>
        </p:spPr>
      </p:pic>
      <p:pic>
        <p:nvPicPr>
          <p:cNvPr id="8198" name="Picture 6"/>
          <p:cNvPicPr>
            <a:picLocks noChangeAspect="1" noChangeArrowheads="1"/>
          </p:cNvPicPr>
          <p:nvPr/>
        </p:nvPicPr>
        <p:blipFill>
          <a:blip r:embed="rId3"/>
          <a:srcRect/>
          <a:stretch>
            <a:fillRect/>
          </a:stretch>
        </p:blipFill>
        <p:spPr bwMode="auto">
          <a:xfrm>
            <a:off x="0" y="0"/>
            <a:ext cx="3562350" cy="4762500"/>
          </a:xfrm>
          <a:prstGeom prst="rect">
            <a:avLst/>
          </a:prstGeom>
          <a:noFill/>
          <a:ln w="9525">
            <a:noFill/>
            <a:miter lim="800000"/>
            <a:headEnd/>
            <a:tailEnd/>
          </a:ln>
          <a:effectLst/>
        </p:spPr>
      </p:pic>
      <p:pic>
        <p:nvPicPr>
          <p:cNvPr id="8195" name="Picture 3"/>
          <p:cNvPicPr>
            <a:picLocks noChangeAspect="1" noChangeArrowheads="1"/>
          </p:cNvPicPr>
          <p:nvPr/>
        </p:nvPicPr>
        <p:blipFill>
          <a:blip r:embed="rId4"/>
          <a:srcRect/>
          <a:stretch>
            <a:fillRect/>
          </a:stretch>
        </p:blipFill>
        <p:spPr bwMode="auto">
          <a:xfrm>
            <a:off x="3143240" y="3071810"/>
            <a:ext cx="2857500" cy="35909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7000"/>
            <a:lum/>
          </a:blip>
          <a:srcRect/>
          <a:tile tx="0" ty="0" sx="100000" sy="100000" flip="none" algn="tl"/>
        </a:blipFill>
        <a:effectLst/>
      </p:bgPr>
    </p:bg>
    <p:spTree>
      <p:nvGrpSpPr>
        <p:cNvPr id="1" name=""/>
        <p:cNvGrpSpPr/>
        <p:nvPr/>
      </p:nvGrpSpPr>
      <p:grpSpPr>
        <a:xfrm>
          <a:off x="0" y="0"/>
          <a:ext cx="0" cy="0"/>
          <a:chOff x="0" y="0"/>
          <a:chExt cx="0" cy="0"/>
        </a:xfrm>
      </p:grpSpPr>
      <p:pic>
        <p:nvPicPr>
          <p:cNvPr id="9219" name="Picture 3"/>
          <p:cNvPicPr>
            <a:picLocks noChangeAspect="1" noChangeArrowheads="1"/>
          </p:cNvPicPr>
          <p:nvPr/>
        </p:nvPicPr>
        <p:blipFill>
          <a:blip r:embed="rId3"/>
          <a:srcRect/>
          <a:stretch>
            <a:fillRect/>
          </a:stretch>
        </p:blipFill>
        <p:spPr bwMode="auto">
          <a:xfrm>
            <a:off x="785786" y="428604"/>
            <a:ext cx="1905000" cy="2657475"/>
          </a:xfrm>
          <a:prstGeom prst="rect">
            <a:avLst/>
          </a:prstGeom>
          <a:noFill/>
          <a:ln w="9525">
            <a:noFill/>
            <a:miter lim="800000"/>
            <a:headEnd/>
            <a:tailEnd/>
          </a:ln>
          <a:effectLst/>
        </p:spPr>
      </p:pic>
      <p:pic>
        <p:nvPicPr>
          <p:cNvPr id="9220" name="Picture 4"/>
          <p:cNvPicPr>
            <a:picLocks noGrp="1" noChangeAspect="1" noChangeArrowheads="1"/>
          </p:cNvPicPr>
          <p:nvPr>
            <p:ph idx="1"/>
          </p:nvPr>
        </p:nvPicPr>
        <p:blipFill>
          <a:blip r:embed="rId4"/>
          <a:srcRect/>
          <a:stretch>
            <a:fillRect/>
          </a:stretch>
        </p:blipFill>
        <p:spPr bwMode="auto">
          <a:xfrm>
            <a:off x="4643438" y="571480"/>
            <a:ext cx="2857500" cy="2057400"/>
          </a:xfrm>
          <a:prstGeom prst="rect">
            <a:avLst/>
          </a:prstGeom>
          <a:noFill/>
          <a:ln w="9525">
            <a:noFill/>
            <a:miter lim="800000"/>
            <a:headEnd/>
            <a:tailEnd/>
          </a:ln>
          <a:effectLst/>
        </p:spPr>
      </p:pic>
      <p:pic>
        <p:nvPicPr>
          <p:cNvPr id="9222" name="Picture 6"/>
          <p:cNvPicPr>
            <a:picLocks noChangeAspect="1" noChangeArrowheads="1"/>
          </p:cNvPicPr>
          <p:nvPr/>
        </p:nvPicPr>
        <p:blipFill>
          <a:blip r:embed="rId5"/>
          <a:srcRect/>
          <a:stretch>
            <a:fillRect/>
          </a:stretch>
        </p:blipFill>
        <p:spPr bwMode="auto">
          <a:xfrm>
            <a:off x="5643570" y="3286124"/>
            <a:ext cx="2381250" cy="2914650"/>
          </a:xfrm>
          <a:prstGeom prst="rect">
            <a:avLst/>
          </a:prstGeom>
          <a:noFill/>
          <a:ln w="9525">
            <a:noFill/>
            <a:miter lim="800000"/>
            <a:headEnd/>
            <a:tailEnd/>
          </a:ln>
          <a:effectLst/>
        </p:spPr>
      </p:pic>
      <p:pic>
        <p:nvPicPr>
          <p:cNvPr id="9223" name="Picture 7"/>
          <p:cNvPicPr>
            <a:picLocks noChangeAspect="1" noChangeArrowheads="1"/>
          </p:cNvPicPr>
          <p:nvPr/>
        </p:nvPicPr>
        <p:blipFill>
          <a:blip r:embed="rId6"/>
          <a:srcRect/>
          <a:stretch>
            <a:fillRect/>
          </a:stretch>
        </p:blipFill>
        <p:spPr bwMode="auto">
          <a:xfrm>
            <a:off x="500034" y="3357562"/>
            <a:ext cx="4502263" cy="3228967"/>
          </a:xfrm>
          <a:prstGeom prst="rect">
            <a:avLst/>
          </a:prstGeom>
          <a:noFill/>
          <a:ln w="9525">
            <a:noFill/>
            <a:miter lim="800000"/>
            <a:headEnd/>
            <a:tailEnd/>
          </a:ln>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825600"/>
            </a:gs>
            <a:gs pos="13000">
              <a:srgbClr val="FFA800"/>
            </a:gs>
            <a:gs pos="28000">
              <a:srgbClr val="825600"/>
            </a:gs>
            <a:gs pos="42999">
              <a:srgbClr val="FFA800"/>
            </a:gs>
            <a:gs pos="58000">
              <a:srgbClr val="825600"/>
            </a:gs>
            <a:gs pos="72000">
              <a:srgbClr val="FFA800"/>
            </a:gs>
            <a:gs pos="87000">
              <a:srgbClr val="825600"/>
            </a:gs>
            <a:gs pos="100000">
              <a:srgbClr val="FFA800"/>
            </a:gs>
          </a:gsLst>
          <a:lin ang="5400000" scaled="1"/>
          <a:tileRect/>
        </a:gradFill>
        <a:effectLst/>
      </p:bgPr>
    </p:bg>
    <p:spTree>
      <p:nvGrpSpPr>
        <p:cNvPr id="1" name=""/>
        <p:cNvGrpSpPr/>
        <p:nvPr/>
      </p:nvGrpSpPr>
      <p:grpSpPr>
        <a:xfrm>
          <a:off x="0" y="0"/>
          <a:ext cx="0" cy="0"/>
          <a:chOff x="0" y="0"/>
          <a:chExt cx="0" cy="0"/>
        </a:xfrm>
      </p:grpSpPr>
      <p:pic>
        <p:nvPicPr>
          <p:cNvPr id="10242" name="Picture 2"/>
          <p:cNvPicPr>
            <a:picLocks noGrp="1" noChangeAspect="1" noChangeArrowheads="1"/>
          </p:cNvPicPr>
          <p:nvPr>
            <p:ph idx="1"/>
          </p:nvPr>
        </p:nvPicPr>
        <p:blipFill>
          <a:blip r:embed="rId2"/>
          <a:srcRect/>
          <a:stretch>
            <a:fillRect/>
          </a:stretch>
        </p:blipFill>
        <p:spPr bwMode="auto">
          <a:xfrm>
            <a:off x="785786" y="642918"/>
            <a:ext cx="3009121" cy="4525963"/>
          </a:xfrm>
          <a:prstGeom prst="rect">
            <a:avLst/>
          </a:prstGeom>
          <a:noFill/>
          <a:ln w="9525">
            <a:noFill/>
            <a:miter lim="800000"/>
            <a:headEnd/>
            <a:tailEnd/>
          </a:ln>
          <a:effectLst/>
        </p:spPr>
      </p:pic>
      <p:pic>
        <p:nvPicPr>
          <p:cNvPr id="10243" name="Picture 3"/>
          <p:cNvPicPr>
            <a:picLocks noChangeAspect="1" noChangeArrowheads="1"/>
          </p:cNvPicPr>
          <p:nvPr/>
        </p:nvPicPr>
        <p:blipFill>
          <a:blip r:embed="rId3"/>
          <a:srcRect/>
          <a:stretch>
            <a:fillRect/>
          </a:stretch>
        </p:blipFill>
        <p:spPr bwMode="auto">
          <a:xfrm>
            <a:off x="4357686" y="1785926"/>
            <a:ext cx="3724275" cy="47625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7030A0"/>
            </a:gs>
            <a:gs pos="17999">
              <a:srgbClr val="99CCFF"/>
            </a:gs>
            <a:gs pos="36000">
              <a:srgbClr val="9966FF"/>
            </a:gs>
            <a:gs pos="61000">
              <a:srgbClr val="CC99FF"/>
            </a:gs>
            <a:gs pos="82001">
              <a:srgbClr val="99CCFF"/>
            </a:gs>
            <a:gs pos="100000">
              <a:srgbClr val="CCCCFF"/>
            </a:gs>
          </a:gsLst>
          <a:lin ang="2700000" scaled="1"/>
          <a:tileRect/>
        </a:grad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571472" y="642918"/>
            <a:ext cx="3609975" cy="4695825"/>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a:srcRect/>
          <a:stretch>
            <a:fillRect/>
          </a:stretch>
        </p:blipFill>
        <p:spPr bwMode="auto">
          <a:xfrm>
            <a:off x="5848350" y="0"/>
            <a:ext cx="3295650" cy="3295650"/>
          </a:xfrm>
          <a:prstGeom prst="rect">
            <a:avLst/>
          </a:prstGeom>
          <a:noFill/>
          <a:ln w="9525">
            <a:noFill/>
            <a:miter lim="800000"/>
            <a:headEnd/>
            <a:tailEnd/>
          </a:ln>
          <a:effectLst/>
        </p:spPr>
      </p:pic>
      <p:pic>
        <p:nvPicPr>
          <p:cNvPr id="1028" name="Picture 4"/>
          <p:cNvPicPr>
            <a:picLocks noChangeAspect="1" noChangeArrowheads="1"/>
          </p:cNvPicPr>
          <p:nvPr/>
        </p:nvPicPr>
        <p:blipFill>
          <a:blip r:embed="rId4"/>
          <a:srcRect/>
          <a:stretch>
            <a:fillRect/>
          </a:stretch>
        </p:blipFill>
        <p:spPr bwMode="auto">
          <a:xfrm>
            <a:off x="4214810" y="3357562"/>
            <a:ext cx="3619500" cy="32861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flip="none" rotWithShape="1">
          <a:gsLst>
            <a:gs pos="22000">
              <a:srgbClr val="FFFF00"/>
            </a:gs>
            <a:gs pos="45000">
              <a:srgbClr val="FF7A00"/>
            </a:gs>
            <a:gs pos="70000">
              <a:srgbClr val="FF0300"/>
            </a:gs>
            <a:gs pos="100000">
              <a:srgbClr val="4D0808"/>
            </a:gs>
          </a:gsLst>
          <a:path path="rect">
            <a:fillToRect l="50000" t="50000" r="50000" b="50000"/>
          </a:path>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Baskerville Old Face" pitchFamily="18" charset="0"/>
              </a:rPr>
              <a:t>Topics</a:t>
            </a:r>
            <a:endParaRPr lang="en-US" dirty="0">
              <a:latin typeface="Baskerville Old Face" pitchFamily="18" charset="0"/>
            </a:endParaRPr>
          </a:p>
        </p:txBody>
      </p:sp>
      <p:sp>
        <p:nvSpPr>
          <p:cNvPr id="3" name="Content Placeholder 2"/>
          <p:cNvSpPr>
            <a:spLocks noGrp="1"/>
          </p:cNvSpPr>
          <p:nvPr>
            <p:ph idx="1"/>
          </p:nvPr>
        </p:nvSpPr>
        <p:spPr>
          <a:xfrm>
            <a:off x="1785918" y="1643050"/>
            <a:ext cx="6357982" cy="4525963"/>
          </a:xfrm>
        </p:spPr>
        <p:txBody>
          <a:bodyPr/>
          <a:lstStyle/>
          <a:p>
            <a:r>
              <a:rPr lang="en-US" dirty="0" smtClean="0">
                <a:latin typeface="Baskerville Old Face" pitchFamily="18" charset="0"/>
              </a:rPr>
              <a:t>Feudalism and roles in society</a:t>
            </a:r>
          </a:p>
          <a:p>
            <a:r>
              <a:rPr lang="en-US" dirty="0" smtClean="0">
                <a:latin typeface="Baskerville Old Face" pitchFamily="18" charset="0"/>
              </a:rPr>
              <a:t>Knights and Castles</a:t>
            </a:r>
          </a:p>
          <a:p>
            <a:r>
              <a:rPr lang="en-US" dirty="0" smtClean="0">
                <a:latin typeface="Baskerville Old Face" pitchFamily="18" charset="0"/>
              </a:rPr>
              <a:t>The Black Death </a:t>
            </a:r>
          </a:p>
          <a:p>
            <a:r>
              <a:rPr lang="en-US" dirty="0" smtClean="0">
                <a:latin typeface="Baskerville Old Face" pitchFamily="18" charset="0"/>
              </a:rPr>
              <a:t>Crime and Punishment</a:t>
            </a:r>
          </a:p>
          <a:p>
            <a:r>
              <a:rPr lang="en-US" dirty="0" smtClean="0">
                <a:latin typeface="Baskerville Old Face" pitchFamily="18" charset="0"/>
              </a:rPr>
              <a:t>The Crusades</a:t>
            </a:r>
          </a:p>
          <a:p>
            <a:endParaRPr lang="en-US" dirty="0" smtClean="0"/>
          </a:p>
          <a:p>
            <a:endParaRPr lang="en-US"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vezelay04"/>
          <p:cNvPicPr>
            <a:picLocks noGrp="1" noChangeAspect="1" noChangeArrowheads="1"/>
          </p:cNvPicPr>
          <p:nvPr>
            <p:ph idx="1"/>
          </p:nvPr>
        </p:nvPicPr>
        <p:blipFill>
          <a:blip r:embed="rId2"/>
          <a:srcRect/>
          <a:stretch>
            <a:fillRect/>
          </a:stretch>
        </p:blipFill>
        <p:spPr bwMode="auto">
          <a:xfrm>
            <a:off x="-428660" y="0"/>
            <a:ext cx="10013012" cy="6858000"/>
          </a:xfrm>
          <a:prstGeom prst="rect">
            <a:avLst/>
          </a:prstGeom>
          <a:noFill/>
        </p:spPr>
      </p:pic>
      <p:sp>
        <p:nvSpPr>
          <p:cNvPr id="5" name="Rectangle 4"/>
          <p:cNvSpPr/>
          <p:nvPr/>
        </p:nvSpPr>
        <p:spPr>
          <a:xfrm>
            <a:off x="642910" y="714356"/>
            <a:ext cx="7858148" cy="1323439"/>
          </a:xfrm>
          <a:prstGeom prst="rect">
            <a:avLst/>
          </a:prstGeom>
          <a:noFill/>
        </p:spPr>
        <p:txBody>
          <a:bodyPr wrap="square" lIns="91440" tIns="45720" rIns="91440" bIns="45720">
            <a:spAutoFit/>
          </a:bodyPr>
          <a:lstStyle/>
          <a:p>
            <a:pPr algn="ctr"/>
            <a:r>
              <a:rPr lang="en-US" sz="80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Blackadder ITC" pitchFamily="82" charset="0"/>
              </a:rPr>
              <a:t>The Medieval Period</a:t>
            </a:r>
            <a:endParaRPr lang="en-US" sz="54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Blackadder ITC" pitchFamily="8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a:fillRect/>
          </a:stretch>
        </p:blipFill>
        <p:spPr bwMode="auto">
          <a:xfrm>
            <a:off x="1357290" y="-22376"/>
            <a:ext cx="6408578" cy="6880376"/>
          </a:xfrm>
          <a:prstGeom prst="rect">
            <a:avLst/>
          </a:prstGeom>
          <a:noFill/>
          <a:ln w="9525">
            <a:noFill/>
            <a:miter lim="800000"/>
            <a:headEnd/>
            <a:tailEnd/>
          </a:ln>
          <a:effectLst/>
        </p:spPr>
      </p:pic>
      <p:sp>
        <p:nvSpPr>
          <p:cNvPr id="4" name="Rectangle 3"/>
          <p:cNvSpPr/>
          <p:nvPr/>
        </p:nvSpPr>
        <p:spPr>
          <a:xfrm>
            <a:off x="2000232" y="285728"/>
            <a:ext cx="5532284" cy="1569660"/>
          </a:xfrm>
          <a:prstGeom prst="rect">
            <a:avLst/>
          </a:prstGeom>
          <a:noFill/>
        </p:spPr>
        <p:txBody>
          <a:bodyPr wrap="none" lIns="91440" tIns="45720" rIns="91440" bIns="45720">
            <a:spAutoFit/>
          </a:bodyPr>
          <a:lstStyle/>
          <a:p>
            <a:pPr algn="ctr"/>
            <a:r>
              <a:rPr lang="en-US" sz="9600" b="1" cap="none" spc="0" dirty="0" smtClean="0">
                <a:ln w="28575">
                  <a:solidFill>
                    <a:schemeClr val="tx1"/>
                  </a:solidFill>
                  <a:prstDash val="solid"/>
                  <a:miter lim="800000"/>
                </a:ln>
                <a:solidFill>
                  <a:srgbClr val="CC0000"/>
                </a:solidFill>
                <a:effectLst>
                  <a:outerShdw blurRad="25500" dist="23000" dir="7020000" algn="tl">
                    <a:srgbClr val="000000">
                      <a:alpha val="50000"/>
                    </a:srgbClr>
                  </a:outerShdw>
                </a:effectLst>
                <a:latin typeface="Chiller" pitchFamily="82" charset="0"/>
              </a:rPr>
              <a:t>The Dark Ages</a:t>
            </a:r>
            <a:endParaRPr lang="en-US" sz="9600" b="1" cap="none" spc="0" dirty="0">
              <a:ln w="28575">
                <a:solidFill>
                  <a:schemeClr val="tx1"/>
                </a:solidFill>
                <a:prstDash val="solid"/>
                <a:miter lim="800000"/>
              </a:ln>
              <a:solidFill>
                <a:srgbClr val="CC0000"/>
              </a:solidFill>
              <a:effectLst>
                <a:outerShdw blurRad="25500" dist="23000" dir="7020000" algn="tl">
                  <a:srgbClr val="000000">
                    <a:alpha val="50000"/>
                  </a:srgbClr>
                </a:outerShdw>
              </a:effectLst>
              <a:latin typeface="Chiller" pitchFamily="8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0000"/>
            </a:gs>
            <a:gs pos="30000">
              <a:srgbClr val="66008F"/>
            </a:gs>
            <a:gs pos="64999">
              <a:srgbClr val="BA0066"/>
            </a:gs>
            <a:gs pos="89999">
              <a:srgbClr val="FF0000"/>
            </a:gs>
            <a:gs pos="100000">
              <a:srgbClr val="FF8200"/>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28596" y="357166"/>
            <a:ext cx="8229600" cy="1143000"/>
          </a:xfrm>
        </p:spPr>
        <p:txBody>
          <a:bodyPr/>
          <a:lstStyle/>
          <a:p>
            <a:r>
              <a:rPr lang="en-US" b="1" dirty="0" smtClean="0">
                <a:latin typeface="Baskerville Old Face" pitchFamily="18" charset="0"/>
              </a:rPr>
              <a:t>When?</a:t>
            </a:r>
            <a:endParaRPr lang="en-US" b="1" dirty="0">
              <a:latin typeface="Baskerville Old Face" pitchFamily="18" charset="0"/>
            </a:endParaRPr>
          </a:p>
        </p:txBody>
      </p:sp>
      <p:sp>
        <p:nvSpPr>
          <p:cNvPr id="3" name="Content Placeholder 2"/>
          <p:cNvSpPr>
            <a:spLocks noGrp="1"/>
          </p:cNvSpPr>
          <p:nvPr>
            <p:ph idx="1"/>
          </p:nvPr>
        </p:nvSpPr>
        <p:spPr>
          <a:xfrm>
            <a:off x="1000100" y="1714488"/>
            <a:ext cx="7358114" cy="4525963"/>
          </a:xfrm>
        </p:spPr>
        <p:txBody>
          <a:bodyPr>
            <a:normAutofit/>
          </a:bodyPr>
          <a:lstStyle/>
          <a:p>
            <a:pPr algn="ctr">
              <a:buNone/>
            </a:pPr>
            <a:r>
              <a:rPr lang="en-US" sz="3500" b="1" dirty="0" smtClean="0">
                <a:latin typeface="Baskerville Old Face" pitchFamily="18" charset="0"/>
              </a:rPr>
              <a:t>The Middle Ages was the period in European history from the collapse of Roman civilization in the 5th century CE to the period of the Renaissance (variously interpreted as beginning in the 13th, 14th, or 15th century, depending on the region of Europe and on other factors).</a:t>
            </a:r>
            <a:endParaRPr lang="en-US" sz="3500" b="1" dirty="0">
              <a:latin typeface="Baskerville Old Face" pitchFamily="18" charset="0"/>
            </a:endParaRP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36000">
              <a:srgbClr val="FF0000"/>
            </a:gs>
            <a:gs pos="30000">
              <a:srgbClr val="66008F"/>
            </a:gs>
            <a:gs pos="64999">
              <a:srgbClr val="BA0066"/>
            </a:gs>
            <a:gs pos="89999">
              <a:srgbClr val="FF0000"/>
            </a:gs>
            <a:gs pos="100000">
              <a:srgbClr val="FF8200"/>
            </a:gs>
          </a:gsLst>
          <a:path path="circle">
            <a:fillToRect l="50000" t="50000" r="50000" b="50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Baskerville Old Face" pitchFamily="18" charset="0"/>
              </a:rPr>
              <a:t>Three Main Periods</a:t>
            </a:r>
            <a:endParaRPr lang="en-US" dirty="0">
              <a:latin typeface="Baskerville Old Face" pitchFamily="18" charset="0"/>
            </a:endParaRPr>
          </a:p>
        </p:txBody>
      </p:sp>
      <p:sp>
        <p:nvSpPr>
          <p:cNvPr id="3" name="Content Placeholder 2"/>
          <p:cNvSpPr>
            <a:spLocks noGrp="1"/>
          </p:cNvSpPr>
          <p:nvPr>
            <p:ph idx="1"/>
          </p:nvPr>
        </p:nvSpPr>
        <p:spPr>
          <a:xfrm>
            <a:off x="357158" y="1571612"/>
            <a:ext cx="8229600" cy="4525963"/>
          </a:xfrm>
        </p:spPr>
        <p:txBody>
          <a:bodyPr/>
          <a:lstStyle/>
          <a:p>
            <a:endParaRPr lang="en-US" dirty="0" smtClean="0">
              <a:latin typeface="Baskerville Old Face" pitchFamily="18" charset="0"/>
            </a:endParaRPr>
          </a:p>
          <a:p>
            <a:r>
              <a:rPr lang="en-US" dirty="0" smtClean="0">
                <a:latin typeface="Baskerville Old Face" pitchFamily="18" charset="0"/>
              </a:rPr>
              <a:t>500 –1000 CE:  Early Middle Ages</a:t>
            </a:r>
          </a:p>
          <a:p>
            <a:pPr>
              <a:buNone/>
            </a:pPr>
            <a:endParaRPr lang="en-US" sz="1600" dirty="0" smtClean="0">
              <a:latin typeface="Baskerville Old Face" pitchFamily="18" charset="0"/>
            </a:endParaRPr>
          </a:p>
          <a:p>
            <a:r>
              <a:rPr lang="en-US" dirty="0" smtClean="0">
                <a:latin typeface="Baskerville Old Face" pitchFamily="18" charset="0"/>
              </a:rPr>
              <a:t>1000-1300 CE:  High Middle Ages</a:t>
            </a:r>
          </a:p>
          <a:p>
            <a:pPr>
              <a:buNone/>
            </a:pPr>
            <a:endParaRPr lang="en-US" sz="1600" dirty="0" smtClean="0">
              <a:latin typeface="Baskerville Old Face" pitchFamily="18" charset="0"/>
            </a:endParaRPr>
          </a:p>
          <a:p>
            <a:r>
              <a:rPr lang="en-US" dirty="0" smtClean="0">
                <a:latin typeface="Baskerville Old Face" pitchFamily="18" charset="0"/>
              </a:rPr>
              <a:t>1300 –1500 CE: Late Middle Ages</a:t>
            </a:r>
          </a:p>
          <a:p>
            <a:pPr>
              <a:buNone/>
            </a:pPr>
            <a:r>
              <a:rPr lang="en-US" dirty="0" smtClean="0"/>
              <a:t>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nodeType="after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3399"/>
            </a:gs>
            <a:gs pos="25000">
              <a:srgbClr val="FF6633"/>
            </a:gs>
            <a:gs pos="50000">
              <a:srgbClr val="FFFF00"/>
            </a:gs>
            <a:gs pos="75000">
              <a:srgbClr val="01A78F"/>
            </a:gs>
            <a:gs pos="100000">
              <a:srgbClr val="3366FF"/>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Baskerville Old Face" pitchFamily="18" charset="0"/>
              </a:rPr>
              <a:t>The Middle Ages in Britain</a:t>
            </a:r>
            <a:br>
              <a:rPr lang="en-US" dirty="0" smtClean="0">
                <a:latin typeface="Baskerville Old Face" pitchFamily="18" charset="0"/>
              </a:rPr>
            </a:br>
            <a:r>
              <a:rPr lang="en-US" dirty="0" smtClean="0">
                <a:latin typeface="Baskerville Old Face" pitchFamily="18" charset="0"/>
              </a:rPr>
              <a:t>1066 - 1485</a:t>
            </a:r>
            <a:endParaRPr lang="en-US" dirty="0">
              <a:latin typeface="Baskerville Old Face" pitchFamily="18" charset="0"/>
            </a:endParaRPr>
          </a:p>
        </p:txBody>
      </p:sp>
      <p:sp>
        <p:nvSpPr>
          <p:cNvPr id="3" name="Content Placeholder 2"/>
          <p:cNvSpPr>
            <a:spLocks noGrp="1"/>
          </p:cNvSpPr>
          <p:nvPr>
            <p:ph idx="1"/>
          </p:nvPr>
        </p:nvSpPr>
        <p:spPr>
          <a:xfrm>
            <a:off x="2214546" y="2000240"/>
            <a:ext cx="5143536" cy="4525963"/>
          </a:xfrm>
        </p:spPr>
        <p:txBody>
          <a:bodyPr/>
          <a:lstStyle/>
          <a:p>
            <a:r>
              <a:rPr lang="en-US" dirty="0">
                <a:latin typeface="Baskerville Old Face" pitchFamily="18" charset="0"/>
              </a:rPr>
              <a:t>massive social </a:t>
            </a:r>
            <a:r>
              <a:rPr lang="en-US" dirty="0" smtClean="0">
                <a:latin typeface="Baskerville Old Face" pitchFamily="18" charset="0"/>
              </a:rPr>
              <a:t>change</a:t>
            </a:r>
          </a:p>
          <a:p>
            <a:r>
              <a:rPr lang="en-US" dirty="0" smtClean="0">
                <a:latin typeface="Baskerville Old Face" pitchFamily="18" charset="0"/>
              </a:rPr>
              <a:t> </a:t>
            </a:r>
            <a:r>
              <a:rPr lang="en-US" dirty="0">
                <a:latin typeface="Baskerville Old Face" pitchFamily="18" charset="0"/>
              </a:rPr>
              <a:t>burgeoning </a:t>
            </a:r>
            <a:r>
              <a:rPr lang="en-US" dirty="0" smtClean="0">
                <a:latin typeface="Baskerville Old Face" pitchFamily="18" charset="0"/>
              </a:rPr>
              <a:t>nationalism</a:t>
            </a:r>
          </a:p>
          <a:p>
            <a:r>
              <a:rPr lang="en-US" dirty="0" smtClean="0">
                <a:latin typeface="Baskerville Old Face" pitchFamily="18" charset="0"/>
              </a:rPr>
              <a:t>international conflict</a:t>
            </a:r>
          </a:p>
          <a:p>
            <a:r>
              <a:rPr lang="en-US" dirty="0" smtClean="0">
                <a:latin typeface="Baskerville Old Face" pitchFamily="18" charset="0"/>
              </a:rPr>
              <a:t> </a:t>
            </a:r>
            <a:r>
              <a:rPr lang="en-US" dirty="0">
                <a:latin typeface="Baskerville Old Face" pitchFamily="18" charset="0"/>
              </a:rPr>
              <a:t>terrible natural </a:t>
            </a:r>
            <a:r>
              <a:rPr lang="en-US" dirty="0" smtClean="0">
                <a:latin typeface="Baskerville Old Face" pitchFamily="18" charset="0"/>
              </a:rPr>
              <a:t>disaster</a:t>
            </a:r>
          </a:p>
          <a:p>
            <a:r>
              <a:rPr lang="en-US" dirty="0" smtClean="0">
                <a:latin typeface="Baskerville Old Face" pitchFamily="18" charset="0"/>
              </a:rPr>
              <a:t> </a:t>
            </a:r>
            <a:r>
              <a:rPr lang="en-US" dirty="0">
                <a:latin typeface="Baskerville Old Face" pitchFamily="18" charset="0"/>
              </a:rPr>
              <a:t>climate </a:t>
            </a:r>
            <a:r>
              <a:rPr lang="en-US" dirty="0" smtClean="0">
                <a:latin typeface="Baskerville Old Face" pitchFamily="18" charset="0"/>
              </a:rPr>
              <a:t>change</a:t>
            </a:r>
          </a:p>
          <a:p>
            <a:r>
              <a:rPr lang="en-US" dirty="0" smtClean="0">
                <a:latin typeface="Baskerville Old Face" pitchFamily="18" charset="0"/>
              </a:rPr>
              <a:t> rebellion, resistance </a:t>
            </a:r>
            <a:r>
              <a:rPr lang="en-US" dirty="0">
                <a:latin typeface="Baskerville Old Face" pitchFamily="18" charset="0"/>
              </a:rPr>
              <a:t>and renaissance.</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4098" name="Picture 2"/>
          <p:cNvPicPr>
            <a:picLocks noGrp="1" noChangeAspect="1" noChangeArrowheads="1"/>
          </p:cNvPicPr>
          <p:nvPr>
            <p:ph idx="1"/>
          </p:nvPr>
        </p:nvPicPr>
        <p:blipFill>
          <a:blip r:embed="rId2"/>
          <a:srcRect/>
          <a:stretch>
            <a:fillRect/>
          </a:stretch>
        </p:blipFill>
        <p:spPr bwMode="auto">
          <a:xfrm>
            <a:off x="642910" y="642918"/>
            <a:ext cx="6034617" cy="4525963"/>
          </a:xfrm>
          <a:prstGeom prst="rect">
            <a:avLst/>
          </a:prstGeom>
          <a:noFill/>
          <a:ln w="9525">
            <a:noFill/>
            <a:miter lim="800000"/>
            <a:headEnd/>
            <a:tailEnd/>
          </a:ln>
          <a:effectLst/>
        </p:spPr>
      </p:pic>
      <p:pic>
        <p:nvPicPr>
          <p:cNvPr id="5" name="Picture 2"/>
          <p:cNvPicPr>
            <a:picLocks noChangeAspect="1" noChangeArrowheads="1"/>
          </p:cNvPicPr>
          <p:nvPr/>
        </p:nvPicPr>
        <p:blipFill>
          <a:blip r:embed="rId3"/>
          <a:srcRect/>
          <a:stretch>
            <a:fillRect/>
          </a:stretch>
        </p:blipFill>
        <p:spPr bwMode="auto">
          <a:xfrm>
            <a:off x="5500694" y="4286256"/>
            <a:ext cx="2286000" cy="19335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5123" name="Picture 3"/>
          <p:cNvPicPr>
            <a:picLocks noGrp="1" noChangeAspect="1" noChangeArrowheads="1"/>
          </p:cNvPicPr>
          <p:nvPr>
            <p:ph idx="1"/>
          </p:nvPr>
        </p:nvPicPr>
        <p:blipFill>
          <a:blip r:embed="rId3"/>
          <a:srcRect/>
          <a:stretch>
            <a:fillRect/>
          </a:stretch>
        </p:blipFill>
        <p:spPr bwMode="auto">
          <a:xfrm>
            <a:off x="1071538" y="-63921"/>
            <a:ext cx="6429420" cy="692576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6146" name="Picture 2"/>
          <p:cNvPicPr>
            <a:picLocks noGrp="1" noChangeAspect="1" noChangeArrowheads="1"/>
          </p:cNvPicPr>
          <p:nvPr>
            <p:ph idx="1"/>
          </p:nvPr>
        </p:nvPicPr>
        <p:blipFill>
          <a:blip r:embed="rId3"/>
          <a:srcRect/>
          <a:stretch>
            <a:fillRect/>
          </a:stretch>
        </p:blipFill>
        <p:spPr bwMode="auto">
          <a:xfrm>
            <a:off x="285720" y="390481"/>
            <a:ext cx="3143272" cy="3562375"/>
          </a:xfrm>
          <a:prstGeom prst="rect">
            <a:avLst/>
          </a:prstGeom>
          <a:noFill/>
          <a:ln w="9525">
            <a:noFill/>
            <a:miter lim="800000"/>
            <a:headEnd/>
            <a:tailEnd/>
          </a:ln>
          <a:effectLst/>
        </p:spPr>
      </p:pic>
      <p:pic>
        <p:nvPicPr>
          <p:cNvPr id="6147" name="Picture 3"/>
          <p:cNvPicPr>
            <a:picLocks noChangeAspect="1" noChangeArrowheads="1"/>
          </p:cNvPicPr>
          <p:nvPr/>
        </p:nvPicPr>
        <p:blipFill>
          <a:blip r:embed="rId4"/>
          <a:srcRect/>
          <a:stretch>
            <a:fillRect/>
          </a:stretch>
        </p:blipFill>
        <p:spPr bwMode="auto">
          <a:xfrm>
            <a:off x="4286248" y="357166"/>
            <a:ext cx="3455328" cy="2428892"/>
          </a:xfrm>
          <a:prstGeom prst="rect">
            <a:avLst/>
          </a:prstGeom>
          <a:noFill/>
          <a:ln w="9525">
            <a:noFill/>
            <a:miter lim="800000"/>
            <a:headEnd/>
            <a:tailEnd/>
          </a:ln>
          <a:effectLst/>
        </p:spPr>
      </p:pic>
      <p:pic>
        <p:nvPicPr>
          <p:cNvPr id="6148" name="Picture 4"/>
          <p:cNvPicPr>
            <a:picLocks noChangeAspect="1" noChangeArrowheads="1"/>
          </p:cNvPicPr>
          <p:nvPr/>
        </p:nvPicPr>
        <p:blipFill>
          <a:blip r:embed="rId5"/>
          <a:srcRect/>
          <a:stretch>
            <a:fillRect/>
          </a:stretch>
        </p:blipFill>
        <p:spPr bwMode="auto">
          <a:xfrm>
            <a:off x="6286512" y="3214686"/>
            <a:ext cx="2071702" cy="2837800"/>
          </a:xfrm>
          <a:prstGeom prst="rect">
            <a:avLst/>
          </a:prstGeom>
          <a:noFill/>
          <a:ln w="9525">
            <a:noFill/>
            <a:miter lim="800000"/>
            <a:headEnd/>
            <a:tailEnd/>
          </a:ln>
          <a:effectLst/>
        </p:spPr>
      </p:pic>
      <p:pic>
        <p:nvPicPr>
          <p:cNvPr id="6149" name="Picture 5"/>
          <p:cNvPicPr>
            <a:picLocks noChangeAspect="1" noChangeArrowheads="1"/>
          </p:cNvPicPr>
          <p:nvPr/>
        </p:nvPicPr>
        <p:blipFill>
          <a:blip r:embed="rId6"/>
          <a:srcRect/>
          <a:stretch>
            <a:fillRect/>
          </a:stretch>
        </p:blipFill>
        <p:spPr bwMode="auto">
          <a:xfrm>
            <a:off x="2428860" y="4191950"/>
            <a:ext cx="3505201" cy="231363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259</TotalTime>
  <Words>133</Words>
  <Application>Microsoft Office PowerPoint</Application>
  <PresentationFormat>On-screen Show (4:3)</PresentationFormat>
  <Paragraphs>26</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Slide 1</vt:lpstr>
      <vt:lpstr>Slide 2</vt:lpstr>
      <vt:lpstr>Slide 3</vt:lpstr>
      <vt:lpstr>When?</vt:lpstr>
      <vt:lpstr>Three Main Periods</vt:lpstr>
      <vt:lpstr>The Middle Ages in Britain 1066 - 1485</vt:lpstr>
      <vt:lpstr>Slide 7</vt:lpstr>
      <vt:lpstr>Slide 8</vt:lpstr>
      <vt:lpstr>Slide 9</vt:lpstr>
      <vt:lpstr>Slide 10</vt:lpstr>
      <vt:lpstr>Slide 11</vt:lpstr>
      <vt:lpstr>Slide 12</vt:lpstr>
      <vt:lpstr>Slide 13</vt:lpstr>
      <vt:lpstr>Slide 14</vt:lpstr>
      <vt:lpstr>Topics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Middle Ages</dc:title>
  <dc:creator>Diane</dc:creator>
  <cp:lastModifiedBy>Nusa</cp:lastModifiedBy>
  <cp:revision>151</cp:revision>
  <dcterms:created xsi:type="dcterms:W3CDTF">2012-04-08T07:31:06Z</dcterms:created>
  <dcterms:modified xsi:type="dcterms:W3CDTF">2012-04-08T23:20:36Z</dcterms:modified>
</cp:coreProperties>
</file>